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2" r:id="rId8"/>
    <p:sldId id="263" r:id="rId9"/>
    <p:sldId id="264" r:id="rId10"/>
    <p:sldId id="261"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9" d="100"/>
          <a:sy n="79" d="100"/>
        </p:scale>
        <p:origin x="1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smtClean="0"/>
              <a:t>Modifiez le style du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29E4EDA-B761-401D-B815-1B7F08328B85}" type="datetimeFigureOut">
              <a:rPr lang="fr-FR" smtClean="0"/>
              <a:t>01/12/2017</a:t>
            </a:fld>
            <a:endParaRPr lang="fr-FR"/>
          </a:p>
        </p:txBody>
      </p:sp>
      <p:sp>
        <p:nvSpPr>
          <p:cNvPr id="5" name="Footer Placeholder 4"/>
          <p:cNvSpPr>
            <a:spLocks noGrp="1"/>
          </p:cNvSpPr>
          <p:nvPr>
            <p:ph type="ftr" sz="quarter" idx="11"/>
          </p:nvPr>
        </p:nvSpPr>
        <p:spPr>
          <a:xfrm>
            <a:off x="1371600" y="4323845"/>
            <a:ext cx="6400800" cy="365125"/>
          </a:xfrm>
        </p:spPr>
        <p:txBody>
          <a:bodyPr/>
          <a:lstStyle/>
          <a:p>
            <a:endParaRPr lang="fr-FR"/>
          </a:p>
        </p:txBody>
      </p:sp>
      <p:sp>
        <p:nvSpPr>
          <p:cNvPr id="6" name="Slide Number Placeholder 5"/>
          <p:cNvSpPr>
            <a:spLocks noGrp="1"/>
          </p:cNvSpPr>
          <p:nvPr>
            <p:ph type="sldNum" sz="quarter" idx="12"/>
          </p:nvPr>
        </p:nvSpPr>
        <p:spPr>
          <a:xfrm>
            <a:off x="8077200" y="1430866"/>
            <a:ext cx="2743200" cy="365125"/>
          </a:xfrm>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113246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3515249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a:xfrm>
            <a:off x="685800" y="379941"/>
            <a:ext cx="6991492" cy="365125"/>
          </a:xfrm>
        </p:spPr>
        <p:txBody>
          <a:bodyPr/>
          <a:lstStyle/>
          <a:p>
            <a:endParaRPr lang="fr-FR"/>
          </a:p>
        </p:txBody>
      </p:sp>
      <p:sp>
        <p:nvSpPr>
          <p:cNvPr id="7" name="Slide Number Placeholder 6"/>
          <p:cNvSpPr>
            <a:spLocks noGrp="1"/>
          </p:cNvSpPr>
          <p:nvPr>
            <p:ph type="sldNum" sz="quarter" idx="12"/>
          </p:nvPr>
        </p:nvSpPr>
        <p:spPr>
          <a:xfrm>
            <a:off x="10862452" y="381000"/>
            <a:ext cx="643748" cy="365125"/>
          </a:xfrm>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3708062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a:xfrm>
            <a:off x="685800" y="379941"/>
            <a:ext cx="6991492" cy="365125"/>
          </a:xfrm>
        </p:spPr>
        <p:txBody>
          <a:bodyPr/>
          <a:lstStyle/>
          <a:p>
            <a:endParaRPr lang="fr-FR"/>
          </a:p>
        </p:txBody>
      </p:sp>
      <p:sp>
        <p:nvSpPr>
          <p:cNvPr id="7" name="Slide Number Placeholder 6"/>
          <p:cNvSpPr>
            <a:spLocks noGrp="1"/>
          </p:cNvSpPr>
          <p:nvPr>
            <p:ph type="sldNum" sz="quarter" idx="12"/>
          </p:nvPr>
        </p:nvSpPr>
        <p:spPr>
          <a:xfrm>
            <a:off x="10862452" y="381000"/>
            <a:ext cx="643748" cy="365125"/>
          </a:xfrm>
        </p:spPr>
        <p:txBody>
          <a:bodyPr/>
          <a:lstStyle/>
          <a:p>
            <a:fld id="{D9157773-6221-4ACC-B1E8-2341473F0CC1}" type="slidenum">
              <a:rPr lang="fr-FR" smtClean="0"/>
              <a:t>‹N°›</a:t>
            </a:fld>
            <a:endParaRPr lang="fr-F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42030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a:xfrm>
            <a:off x="685800" y="378883"/>
            <a:ext cx="6991492" cy="365125"/>
          </a:xfrm>
        </p:spPr>
        <p:txBody>
          <a:bodyPr/>
          <a:lstStyle/>
          <a:p>
            <a:endParaRPr lang="fr-FR"/>
          </a:p>
        </p:txBody>
      </p:sp>
      <p:sp>
        <p:nvSpPr>
          <p:cNvPr id="7" name="Slide Number Placeholder 6"/>
          <p:cNvSpPr>
            <a:spLocks noGrp="1"/>
          </p:cNvSpPr>
          <p:nvPr>
            <p:ph type="sldNum" sz="quarter" idx="12"/>
          </p:nvPr>
        </p:nvSpPr>
        <p:spPr>
          <a:xfrm>
            <a:off x="10862452" y="381000"/>
            <a:ext cx="643748" cy="365125"/>
          </a:xfrm>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579271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729E4EDA-B761-401D-B815-1B7F08328B85}" type="datetimeFigureOut">
              <a:rPr lang="fr-FR" smtClean="0"/>
              <a:t>01/12/2017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4223542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729E4EDA-B761-401D-B815-1B7F08328B85}" type="datetimeFigureOut">
              <a:rPr lang="fr-FR" smtClean="0"/>
              <a:t>01/12/2017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1652927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9E4EDA-B761-401D-B815-1B7F08328B85}" type="datetimeFigureOut">
              <a:rPr lang="fr-FR" smtClean="0"/>
              <a:t>01/12/2017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2524624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29E4EDA-B761-401D-B815-1B7F08328B85}" type="datetimeFigureOut">
              <a:rPr lang="fr-FR" smtClean="0"/>
              <a:t>01/12/2017</a:t>
            </a:fld>
            <a:endParaRPr lang="fr-FR"/>
          </a:p>
        </p:txBody>
      </p:sp>
      <p:sp>
        <p:nvSpPr>
          <p:cNvPr id="5" name="Footer Placeholder 4"/>
          <p:cNvSpPr>
            <a:spLocks noGrp="1"/>
          </p:cNvSpPr>
          <p:nvPr>
            <p:ph type="ftr" sz="quarter" idx="11"/>
          </p:nvPr>
        </p:nvSpPr>
        <p:spPr>
          <a:xfrm>
            <a:off x="685800" y="381000"/>
            <a:ext cx="6991492" cy="365125"/>
          </a:xfrm>
        </p:spPr>
        <p:txBody>
          <a:bodyPr/>
          <a:lstStyle/>
          <a:p>
            <a:endParaRPr lang="fr-FR"/>
          </a:p>
        </p:txBody>
      </p:sp>
      <p:sp>
        <p:nvSpPr>
          <p:cNvPr id="6" name="Slide Number Placeholder 5"/>
          <p:cNvSpPr>
            <a:spLocks noGrp="1"/>
          </p:cNvSpPr>
          <p:nvPr>
            <p:ph type="sldNum" sz="quarter" idx="12"/>
          </p:nvPr>
        </p:nvSpPr>
        <p:spPr>
          <a:xfrm>
            <a:off x="10862452" y="381000"/>
            <a:ext cx="643748" cy="365125"/>
          </a:xfrm>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132046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9E4EDA-B761-401D-B815-1B7F08328B85}" type="datetimeFigureOut">
              <a:rPr lang="fr-FR" smtClean="0"/>
              <a:t>01/12/2017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202670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smtClean="0"/>
              <a:t>Modifiez le style du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29E4EDA-B761-401D-B815-1B7F08328B85}" type="datetimeFigureOut">
              <a:rPr lang="fr-FR" smtClean="0"/>
              <a:t>01/12/2017</a:t>
            </a:fld>
            <a:endParaRPr lang="fr-FR"/>
          </a:p>
        </p:txBody>
      </p:sp>
      <p:sp>
        <p:nvSpPr>
          <p:cNvPr id="5" name="Footer Placeholder 4"/>
          <p:cNvSpPr>
            <a:spLocks noGrp="1"/>
          </p:cNvSpPr>
          <p:nvPr>
            <p:ph type="ftr" sz="quarter" idx="11"/>
          </p:nvPr>
        </p:nvSpPr>
        <p:spPr>
          <a:xfrm>
            <a:off x="685800" y="381001"/>
            <a:ext cx="6991492" cy="364065"/>
          </a:xfrm>
        </p:spPr>
        <p:txBody>
          <a:bodyPr/>
          <a:lstStyle/>
          <a:p>
            <a:endParaRPr lang="fr-FR"/>
          </a:p>
        </p:txBody>
      </p:sp>
      <p:sp>
        <p:nvSpPr>
          <p:cNvPr id="6" name="Slide Number Placeholder 5"/>
          <p:cNvSpPr>
            <a:spLocks noGrp="1"/>
          </p:cNvSpPr>
          <p:nvPr>
            <p:ph type="sldNum" sz="quarter" idx="12"/>
          </p:nvPr>
        </p:nvSpPr>
        <p:spPr>
          <a:xfrm>
            <a:off x="10862452" y="381000"/>
            <a:ext cx="643748" cy="365125"/>
          </a:xfrm>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17360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629594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5800" y="3132666"/>
            <a:ext cx="5311775" cy="308601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3132666"/>
            <a:ext cx="5334000" cy="308601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29E4EDA-B761-401D-B815-1B7F08328B85}" type="datetimeFigureOut">
              <a:rPr lang="fr-FR" smtClean="0"/>
              <a:t>01/12/2017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210259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29E4EDA-B761-401D-B815-1B7F08328B85}" type="datetimeFigureOut">
              <a:rPr lang="fr-FR" smtClean="0"/>
              <a:t>01/12/2017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30193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E4EDA-B761-401D-B815-1B7F08328B85}" type="datetimeFigureOut">
              <a:rPr lang="fr-FR" smtClean="0"/>
              <a:t>01/12/2017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362547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smtClean="0"/>
              <a:t>Modifiez le style du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66783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9E4EDA-B761-401D-B815-1B7F08328B85}" type="datetimeFigureOut">
              <a:rPr lang="fr-FR" smtClean="0"/>
              <a:t>01/12/2017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9157773-6221-4ACC-B1E8-2341473F0CC1}" type="slidenum">
              <a:rPr lang="fr-FR" smtClean="0"/>
              <a:t>‹N°›</a:t>
            </a:fld>
            <a:endParaRPr lang="fr-FR"/>
          </a:p>
        </p:txBody>
      </p:sp>
    </p:spTree>
    <p:extLst>
      <p:ext uri="{BB962C8B-B14F-4D97-AF65-F5344CB8AC3E}">
        <p14:creationId xmlns:p14="http://schemas.microsoft.com/office/powerpoint/2010/main" val="124818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9E4EDA-B761-401D-B815-1B7F08328B85}" type="datetimeFigureOut">
              <a:rPr lang="fr-FR" smtClean="0"/>
              <a:t>01/12/2017</a:t>
            </a:fld>
            <a:endParaRPr lang="fr-F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9157773-6221-4ACC-B1E8-2341473F0CC1}" type="slidenum">
              <a:rPr lang="fr-FR" smtClean="0"/>
              <a:t>‹N°›</a:t>
            </a:fld>
            <a:endParaRPr lang="fr-FR"/>
          </a:p>
        </p:txBody>
      </p:sp>
    </p:spTree>
    <p:extLst>
      <p:ext uri="{BB962C8B-B14F-4D97-AF65-F5344CB8AC3E}">
        <p14:creationId xmlns:p14="http://schemas.microsoft.com/office/powerpoint/2010/main" val="24595413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untrivia.com/playquiz/quiz2309931a72b00.html" TargetMode="External"/><Relationship Id="rId2" Type="http://schemas.openxmlformats.org/officeDocument/2006/relationships/hyperlink" Target="https://en.wikipedia.org/wiki/List_of_narrative_techniqu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Olo923T2HQ4"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15.xml"/><Relationship Id="rId5" Type="http://schemas.openxmlformats.org/officeDocument/2006/relationships/hyperlink" Target="http://www.stream-of-consciousness.com/Excerpt.html" TargetMode="Externa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VG9AGf66tXM" TargetMode="External"/><Relationship Id="rId2" Type="http://schemas.openxmlformats.org/officeDocument/2006/relationships/hyperlink" Target="https://www.youtube.com/watch?v=FZXR9ZrRR2c"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Literature</a:t>
            </a:r>
            <a:endParaRPr lang="fr-FR" dirty="0"/>
          </a:p>
        </p:txBody>
      </p:sp>
    </p:spTree>
    <p:extLst>
      <p:ext uri="{BB962C8B-B14F-4D97-AF65-F5344CB8AC3E}">
        <p14:creationId xmlns:p14="http://schemas.microsoft.com/office/powerpoint/2010/main" val="3586111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574585" y="851538"/>
            <a:ext cx="8610599" cy="733422"/>
          </a:xfrm>
          <a:prstGeom prst="rect">
            <a:avLst/>
          </a:prstGeom>
        </p:spPr>
        <p:txBody>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fr-CA" dirty="0" err="1" smtClean="0"/>
              <a:t>Literary</a:t>
            </a:r>
            <a:r>
              <a:rPr lang="fr-CA" dirty="0" smtClean="0"/>
              <a:t> (narrative) </a:t>
            </a:r>
            <a:r>
              <a:rPr lang="fr-CA" dirty="0" err="1" smtClean="0"/>
              <a:t>devices</a:t>
            </a:r>
            <a:endParaRPr lang="fr-FR" dirty="0"/>
          </a:p>
        </p:txBody>
      </p:sp>
      <p:sp>
        <p:nvSpPr>
          <p:cNvPr id="5" name="Rectangle 4"/>
          <p:cNvSpPr/>
          <p:nvPr/>
        </p:nvSpPr>
        <p:spPr>
          <a:xfrm>
            <a:off x="783884" y="1813483"/>
            <a:ext cx="6482548" cy="646331"/>
          </a:xfrm>
          <a:prstGeom prst="rect">
            <a:avLst/>
          </a:prstGeom>
        </p:spPr>
        <p:txBody>
          <a:bodyPr wrap="square">
            <a:spAutoFit/>
          </a:bodyPr>
          <a:lstStyle/>
          <a:p>
            <a:r>
              <a:rPr lang="fr-CA" dirty="0" smtClean="0">
                <a:hlinkClick r:id="rId2"/>
              </a:rPr>
              <a:t>For a comprehensive </a:t>
            </a:r>
            <a:r>
              <a:rPr lang="fr-CA" dirty="0" err="1" smtClean="0">
                <a:hlinkClick r:id="rId2"/>
              </a:rPr>
              <a:t>list</a:t>
            </a:r>
            <a:r>
              <a:rPr lang="fr-CA" dirty="0" smtClean="0">
                <a:hlinkClick r:id="rId2"/>
              </a:rPr>
              <a:t> of </a:t>
            </a:r>
            <a:r>
              <a:rPr lang="fr-CA" dirty="0" err="1" smtClean="0">
                <a:hlinkClick r:id="rId2"/>
              </a:rPr>
              <a:t>literary</a:t>
            </a:r>
            <a:r>
              <a:rPr lang="fr-CA" dirty="0" smtClean="0">
                <a:hlinkClick r:id="rId2"/>
              </a:rPr>
              <a:t> </a:t>
            </a:r>
            <a:r>
              <a:rPr lang="fr-CA" dirty="0" err="1" smtClean="0">
                <a:hlinkClick r:id="rId2"/>
              </a:rPr>
              <a:t>devices</a:t>
            </a:r>
            <a:r>
              <a:rPr lang="fr-CA" dirty="0" smtClean="0">
                <a:hlinkClick r:id="rId2"/>
              </a:rPr>
              <a:t>, click </a:t>
            </a:r>
            <a:r>
              <a:rPr lang="fr-CA" dirty="0" err="1" smtClean="0">
                <a:hlinkClick r:id="rId2"/>
              </a:rPr>
              <a:t>here</a:t>
            </a:r>
            <a:r>
              <a:rPr lang="fr-CA" dirty="0" smtClean="0">
                <a:hlinkClick r:id="rId2"/>
              </a:rPr>
              <a:t>. </a:t>
            </a:r>
            <a:endParaRPr lang="fr-CA" dirty="0" smtClean="0"/>
          </a:p>
          <a:p>
            <a:r>
              <a:rPr lang="fr-CA" dirty="0" smtClean="0"/>
              <a:t>It </a:t>
            </a:r>
            <a:r>
              <a:rPr lang="fr-CA" dirty="0" err="1" smtClean="0"/>
              <a:t>can</a:t>
            </a:r>
            <a:r>
              <a:rPr lang="fr-CA" dirty="0" smtClean="0"/>
              <a:t> affect a single passage OR an </a:t>
            </a:r>
            <a:r>
              <a:rPr lang="fr-CA" dirty="0" err="1" smtClean="0"/>
              <a:t>entire</a:t>
            </a:r>
            <a:r>
              <a:rPr lang="fr-CA" dirty="0" smtClean="0"/>
              <a:t> </a:t>
            </a:r>
            <a:r>
              <a:rPr lang="fr-CA" dirty="0" err="1" smtClean="0"/>
              <a:t>piece</a:t>
            </a:r>
            <a:r>
              <a:rPr lang="fr-CA" dirty="0" smtClean="0"/>
              <a:t>.</a:t>
            </a:r>
            <a:endParaRPr lang="fr-CA" dirty="0"/>
          </a:p>
        </p:txBody>
      </p:sp>
      <p:sp>
        <p:nvSpPr>
          <p:cNvPr id="7" name="ZoneTexte 6"/>
          <p:cNvSpPr txBox="1"/>
          <p:nvPr/>
        </p:nvSpPr>
        <p:spPr>
          <a:xfrm>
            <a:off x="1109472" y="2503671"/>
            <a:ext cx="9838944" cy="369332"/>
          </a:xfrm>
          <a:prstGeom prst="rect">
            <a:avLst/>
          </a:prstGeom>
          <a:noFill/>
        </p:spPr>
        <p:txBody>
          <a:bodyPr wrap="square" rtlCol="0">
            <a:spAutoFit/>
          </a:bodyPr>
          <a:lstStyle/>
          <a:p>
            <a:r>
              <a:rPr lang="fr-CA" dirty="0" smtClean="0"/>
              <a:t>Exemples:</a:t>
            </a: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867876168"/>
              </p:ext>
            </p:extLst>
          </p:nvPr>
        </p:nvGraphicFramePr>
        <p:xfrm>
          <a:off x="1964944" y="2916860"/>
          <a:ext cx="8128000" cy="2663349"/>
        </p:xfrm>
        <a:graphic>
          <a:graphicData uri="http://schemas.openxmlformats.org/drawingml/2006/table">
            <a:tbl>
              <a:tblPr firstRow="1" bandRow="1">
                <a:tableStyleId>{5C22544A-7EE6-4342-B048-85BDC9FD1C3A}</a:tableStyleId>
              </a:tblPr>
              <a:tblGrid>
                <a:gridCol w="2893568"/>
                <a:gridCol w="5234432"/>
              </a:tblGrid>
              <a:tr h="1008964">
                <a:tc>
                  <a:txBody>
                    <a:bodyPr/>
                    <a:lstStyle/>
                    <a:p>
                      <a:r>
                        <a:rPr lang="fr-CA" b="0" dirty="0" err="1" smtClean="0">
                          <a:solidFill>
                            <a:schemeClr val="bg1"/>
                          </a:solidFill>
                        </a:rPr>
                        <a:t>Imagery</a:t>
                      </a:r>
                      <a:endParaRPr lang="fr-FR" b="0" dirty="0">
                        <a:solidFill>
                          <a:schemeClr val="bg1"/>
                        </a:solidFill>
                      </a:endParaRPr>
                    </a:p>
                  </a:txBody>
                  <a:tcPr>
                    <a:solidFill>
                      <a:schemeClr val="accent2">
                        <a:lumMod val="20000"/>
                        <a:lumOff val="80000"/>
                      </a:schemeClr>
                    </a:solidFill>
                  </a:tcPr>
                </a:tc>
                <a:tc>
                  <a:txBody>
                    <a:bodyPr/>
                    <a:lstStyle/>
                    <a:p>
                      <a:r>
                        <a:rPr lang="en-US" sz="1400" b="0" dirty="0" smtClean="0">
                          <a:solidFill>
                            <a:schemeClr val="bg1"/>
                          </a:solidFill>
                          <a:effectLst/>
                        </a:rPr>
                        <a:t>Forming mental images of a scene using descriptive words, especially making use of the human senses. The same as </a:t>
                      </a:r>
                      <a:r>
                        <a:rPr lang="en-US" sz="1400" b="0" i="1" dirty="0" smtClean="0">
                          <a:solidFill>
                            <a:schemeClr val="bg1"/>
                          </a:solidFill>
                          <a:effectLst/>
                        </a:rPr>
                        <a:t>sensory detail</a:t>
                      </a:r>
                      <a:endParaRPr lang="fr-FR" sz="1400" b="0" dirty="0">
                        <a:solidFill>
                          <a:schemeClr val="bg1"/>
                        </a:solidFill>
                      </a:endParaRPr>
                    </a:p>
                  </a:txBody>
                  <a:tcPr>
                    <a:solidFill>
                      <a:schemeClr val="accent2">
                        <a:lumMod val="20000"/>
                        <a:lumOff val="80000"/>
                      </a:schemeClr>
                    </a:solidFill>
                  </a:tcPr>
                </a:tc>
              </a:tr>
              <a:tr h="861888">
                <a:tc>
                  <a:txBody>
                    <a:bodyPr/>
                    <a:lstStyle/>
                    <a:p>
                      <a:r>
                        <a:rPr lang="fr-CA" dirty="0" smtClean="0"/>
                        <a:t>Oxymoron</a:t>
                      </a:r>
                      <a:endParaRPr lang="fr-FR" dirty="0"/>
                    </a:p>
                  </a:txBody>
                  <a:tcPr/>
                </a:tc>
                <a:tc>
                  <a:txBody>
                    <a:bodyPr/>
                    <a:lstStyle/>
                    <a:p>
                      <a:r>
                        <a:rPr lang="en-US" sz="1400" dirty="0" smtClean="0">
                          <a:effectLst/>
                        </a:rPr>
                        <a:t>A term made of two words that deliberately or coincidentally imply each other's opposite:</a:t>
                      </a:r>
                      <a:r>
                        <a:rPr lang="en-US" sz="1400" baseline="0" dirty="0" smtClean="0">
                          <a:effectLst/>
                        </a:rPr>
                        <a:t>  </a:t>
                      </a:r>
                      <a:br>
                        <a:rPr lang="en-US" sz="1400" baseline="0" dirty="0" smtClean="0">
                          <a:effectLst/>
                        </a:rPr>
                      </a:br>
                      <a:r>
                        <a:rPr lang="en-US" sz="1400" baseline="0" dirty="0" smtClean="0">
                          <a:effectLst/>
                        </a:rPr>
                        <a:t>-- “Terrible beauty”</a:t>
                      </a:r>
                      <a:endParaRPr lang="fr-FR" sz="1400" dirty="0"/>
                    </a:p>
                  </a:txBody>
                  <a:tcPr/>
                </a:tc>
              </a:tr>
              <a:tr h="792497">
                <a:tc>
                  <a:txBody>
                    <a:bodyPr/>
                    <a:lstStyle/>
                    <a:p>
                      <a:r>
                        <a:rPr lang="fr-CA" dirty="0" smtClean="0"/>
                        <a:t>Satire</a:t>
                      </a:r>
                      <a:endParaRPr lang="fr-FR" dirty="0"/>
                    </a:p>
                  </a:txBody>
                  <a:tcPr/>
                </a:tc>
                <a:tc>
                  <a:txBody>
                    <a:bodyPr/>
                    <a:lstStyle/>
                    <a:p>
                      <a:r>
                        <a:rPr lang="en-US" sz="1400" dirty="0" smtClean="0"/>
                        <a:t> The use of humor, irony or exaggeration to criticize. </a:t>
                      </a:r>
                    </a:p>
                    <a:p>
                      <a:r>
                        <a:rPr lang="en-US" sz="1400" dirty="0" smtClean="0"/>
                        <a:t>Ex:  </a:t>
                      </a:r>
                      <a:r>
                        <a:rPr lang="en-US" sz="1400" i="1" dirty="0" smtClean="0"/>
                        <a:t>The</a:t>
                      </a:r>
                      <a:r>
                        <a:rPr lang="en-US" sz="1400" i="1" baseline="0" dirty="0" smtClean="0"/>
                        <a:t> Simpsons</a:t>
                      </a:r>
                      <a:endParaRPr lang="fr-FR" sz="1400" dirty="0"/>
                    </a:p>
                  </a:txBody>
                  <a:tcPr/>
                </a:tc>
              </a:tr>
            </a:tbl>
          </a:graphicData>
        </a:graphic>
      </p:graphicFrame>
      <p:sp>
        <p:nvSpPr>
          <p:cNvPr id="9" name="Rectangle 8"/>
          <p:cNvSpPr/>
          <p:nvPr/>
        </p:nvSpPr>
        <p:spPr>
          <a:xfrm>
            <a:off x="4767072" y="5946571"/>
            <a:ext cx="7071360" cy="523220"/>
          </a:xfrm>
          <a:prstGeom prst="rect">
            <a:avLst/>
          </a:prstGeom>
        </p:spPr>
        <p:txBody>
          <a:bodyPr wrap="square">
            <a:spAutoFit/>
          </a:bodyPr>
          <a:lstStyle/>
          <a:p>
            <a:r>
              <a:rPr lang="fr-FR" sz="2800" dirty="0" smtClean="0">
                <a:hlinkClick r:id="rId3"/>
              </a:rPr>
              <a:t>Take a short quiz on </a:t>
            </a:r>
            <a:r>
              <a:rPr lang="fr-FR" sz="2800" dirty="0" err="1" smtClean="0">
                <a:hlinkClick r:id="rId3"/>
              </a:rPr>
              <a:t>literary</a:t>
            </a:r>
            <a:r>
              <a:rPr lang="fr-FR" sz="2800" dirty="0" smtClean="0">
                <a:hlinkClick r:id="rId3"/>
              </a:rPr>
              <a:t> techniques</a:t>
            </a:r>
            <a:endParaRPr lang="fr-FR" sz="2800" dirty="0"/>
          </a:p>
        </p:txBody>
      </p:sp>
    </p:spTree>
    <p:extLst>
      <p:ext uri="{BB962C8B-B14F-4D97-AF65-F5344CB8AC3E}">
        <p14:creationId xmlns:p14="http://schemas.microsoft.com/office/powerpoint/2010/main" val="2315365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675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37376" y="354245"/>
            <a:ext cx="3825239" cy="1303867"/>
          </a:xfrm>
        </p:spPr>
        <p:txBody>
          <a:bodyPr/>
          <a:lstStyle/>
          <a:p>
            <a:r>
              <a:rPr lang="fr-CA" dirty="0" smtClean="0"/>
              <a:t>Literature</a:t>
            </a:r>
            <a:endParaRPr lang="fr-FR" dirty="0"/>
          </a:p>
        </p:txBody>
      </p:sp>
      <p:sp>
        <p:nvSpPr>
          <p:cNvPr id="3" name="Espace réservé du texte 2"/>
          <p:cNvSpPr>
            <a:spLocks noGrp="1"/>
          </p:cNvSpPr>
          <p:nvPr>
            <p:ph type="body" idx="1"/>
          </p:nvPr>
        </p:nvSpPr>
        <p:spPr>
          <a:xfrm>
            <a:off x="685799" y="2227748"/>
            <a:ext cx="3456432" cy="617320"/>
          </a:xfrm>
        </p:spPr>
        <p:txBody>
          <a:bodyPr/>
          <a:lstStyle/>
          <a:p>
            <a:r>
              <a:rPr lang="fr-CA" dirty="0" smtClean="0"/>
              <a:t>Prose	</a:t>
            </a:r>
            <a:endParaRPr lang="fr-FR" dirty="0"/>
          </a:p>
        </p:txBody>
      </p:sp>
      <p:sp>
        <p:nvSpPr>
          <p:cNvPr id="4" name="Espace réservé du texte 3"/>
          <p:cNvSpPr>
            <a:spLocks noGrp="1"/>
          </p:cNvSpPr>
          <p:nvPr>
            <p:ph type="body" sz="half" idx="15"/>
          </p:nvPr>
        </p:nvSpPr>
        <p:spPr/>
        <p:txBody>
          <a:bodyPr/>
          <a:lstStyle/>
          <a:p>
            <a:r>
              <a:rPr lang="fr-CA" dirty="0" err="1" smtClean="0"/>
              <a:t>Examples</a:t>
            </a:r>
            <a:r>
              <a:rPr lang="fr-CA" dirty="0" smtClean="0"/>
              <a:t>:</a:t>
            </a:r>
          </a:p>
          <a:p>
            <a:endParaRPr lang="fr-CA" dirty="0"/>
          </a:p>
          <a:p>
            <a:pPr marL="285750" indent="-285750">
              <a:buFontTx/>
              <a:buChar char="-"/>
            </a:pPr>
            <a:r>
              <a:rPr lang="fr-CA" dirty="0" err="1" smtClean="0"/>
              <a:t>Novels</a:t>
            </a:r>
            <a:endParaRPr lang="fr-CA" dirty="0" smtClean="0"/>
          </a:p>
          <a:p>
            <a:pPr marL="285750" indent="-285750">
              <a:buFontTx/>
              <a:buChar char="-"/>
            </a:pPr>
            <a:r>
              <a:rPr lang="fr-CA" dirty="0" smtClean="0"/>
              <a:t>Short stories</a:t>
            </a:r>
          </a:p>
          <a:p>
            <a:pPr marL="285750" indent="-285750">
              <a:buFontTx/>
              <a:buChar char="-"/>
            </a:pPr>
            <a:r>
              <a:rPr lang="fr-CA" dirty="0" err="1" smtClean="0"/>
              <a:t>Essays</a:t>
            </a:r>
            <a:endParaRPr lang="fr-FR" dirty="0"/>
          </a:p>
        </p:txBody>
      </p:sp>
      <p:sp>
        <p:nvSpPr>
          <p:cNvPr id="5" name="Espace réservé du texte 4"/>
          <p:cNvSpPr>
            <a:spLocks noGrp="1"/>
          </p:cNvSpPr>
          <p:nvPr>
            <p:ph type="body" sz="quarter" idx="3"/>
          </p:nvPr>
        </p:nvSpPr>
        <p:spPr/>
        <p:txBody>
          <a:bodyPr/>
          <a:lstStyle/>
          <a:p>
            <a:r>
              <a:rPr lang="fr-CA" dirty="0" err="1" smtClean="0"/>
              <a:t>Poetry</a:t>
            </a:r>
            <a:r>
              <a:rPr lang="fr-CA" dirty="0" smtClean="0"/>
              <a:t>	</a:t>
            </a:r>
            <a:endParaRPr lang="fr-FR" dirty="0"/>
          </a:p>
        </p:txBody>
      </p:sp>
      <p:sp>
        <p:nvSpPr>
          <p:cNvPr id="6" name="Espace réservé du texte 5"/>
          <p:cNvSpPr>
            <a:spLocks noGrp="1"/>
          </p:cNvSpPr>
          <p:nvPr>
            <p:ph type="body" sz="half" idx="16"/>
          </p:nvPr>
        </p:nvSpPr>
        <p:spPr/>
        <p:txBody>
          <a:bodyPr/>
          <a:lstStyle/>
          <a:p>
            <a:r>
              <a:rPr lang="fr-CA" dirty="0" err="1" smtClean="0"/>
              <a:t>Examples</a:t>
            </a:r>
            <a:r>
              <a:rPr lang="fr-CA" dirty="0" smtClean="0"/>
              <a:t>:	</a:t>
            </a:r>
          </a:p>
          <a:p>
            <a:endParaRPr lang="fr-CA" dirty="0"/>
          </a:p>
          <a:p>
            <a:pPr marL="285750" indent="-285750">
              <a:buFontTx/>
              <a:buChar char="-"/>
            </a:pPr>
            <a:r>
              <a:rPr lang="fr-CA" dirty="0" err="1" smtClean="0"/>
              <a:t>Poems</a:t>
            </a:r>
            <a:endParaRPr lang="fr-CA" dirty="0" smtClean="0"/>
          </a:p>
          <a:p>
            <a:pPr marL="285750" indent="-285750">
              <a:buFontTx/>
              <a:buChar char="-"/>
            </a:pPr>
            <a:r>
              <a:rPr lang="fr-CA" dirty="0" err="1" smtClean="0"/>
              <a:t>songs</a:t>
            </a:r>
            <a:endParaRPr lang="fr-FR" dirty="0"/>
          </a:p>
        </p:txBody>
      </p:sp>
      <p:sp>
        <p:nvSpPr>
          <p:cNvPr id="7" name="Espace réservé du texte 6"/>
          <p:cNvSpPr>
            <a:spLocks noGrp="1"/>
          </p:cNvSpPr>
          <p:nvPr>
            <p:ph type="body" sz="quarter" idx="13"/>
          </p:nvPr>
        </p:nvSpPr>
        <p:spPr/>
        <p:txBody>
          <a:bodyPr/>
          <a:lstStyle/>
          <a:p>
            <a:r>
              <a:rPr lang="fr-CA" dirty="0" smtClean="0"/>
              <a:t>Drama</a:t>
            </a:r>
            <a:endParaRPr lang="fr-FR" dirty="0"/>
          </a:p>
        </p:txBody>
      </p:sp>
      <p:sp>
        <p:nvSpPr>
          <p:cNvPr id="8" name="Espace réservé du texte 7"/>
          <p:cNvSpPr>
            <a:spLocks noGrp="1"/>
          </p:cNvSpPr>
          <p:nvPr>
            <p:ph type="body" sz="half" idx="17"/>
          </p:nvPr>
        </p:nvSpPr>
        <p:spPr/>
        <p:txBody>
          <a:bodyPr/>
          <a:lstStyle/>
          <a:p>
            <a:r>
              <a:rPr lang="fr-CA" dirty="0" err="1" smtClean="0"/>
              <a:t>Examples</a:t>
            </a:r>
            <a:r>
              <a:rPr lang="fr-CA" dirty="0" smtClean="0"/>
              <a:t>:</a:t>
            </a:r>
          </a:p>
          <a:p>
            <a:endParaRPr lang="fr-CA" dirty="0"/>
          </a:p>
          <a:p>
            <a:pPr marL="285750" indent="-285750">
              <a:buFontTx/>
              <a:buChar char="-"/>
            </a:pPr>
            <a:r>
              <a:rPr lang="fr-CA" dirty="0" err="1" smtClean="0"/>
              <a:t>Plays</a:t>
            </a:r>
            <a:endParaRPr lang="fr-CA" dirty="0" smtClean="0"/>
          </a:p>
          <a:p>
            <a:pPr marL="285750" indent="-285750">
              <a:buFontTx/>
              <a:buChar char="-"/>
            </a:pPr>
            <a:r>
              <a:rPr lang="fr-CA" dirty="0" err="1" smtClean="0"/>
              <a:t>Movie</a:t>
            </a:r>
            <a:r>
              <a:rPr lang="fr-CA" dirty="0" smtClean="0"/>
              <a:t> scripts</a:t>
            </a:r>
          </a:p>
        </p:txBody>
      </p:sp>
      <p:sp>
        <p:nvSpPr>
          <p:cNvPr id="9" name="ZoneTexte 8"/>
          <p:cNvSpPr txBox="1"/>
          <p:nvPr/>
        </p:nvSpPr>
        <p:spPr>
          <a:xfrm>
            <a:off x="1267968" y="1658112"/>
            <a:ext cx="7571232" cy="461665"/>
          </a:xfrm>
          <a:prstGeom prst="rect">
            <a:avLst/>
          </a:prstGeom>
          <a:noFill/>
        </p:spPr>
        <p:txBody>
          <a:bodyPr wrap="square" rtlCol="0">
            <a:spAutoFit/>
          </a:bodyPr>
          <a:lstStyle/>
          <a:p>
            <a:r>
              <a:rPr lang="fr-CA" sz="2400" dirty="0" smtClean="0"/>
              <a:t>Literature </a:t>
            </a:r>
            <a:r>
              <a:rPr lang="fr-CA" sz="2400" dirty="0" err="1" smtClean="0"/>
              <a:t>is</a:t>
            </a:r>
            <a:r>
              <a:rPr lang="fr-CA" sz="2400" dirty="0" smtClean="0"/>
              <a:t> </a:t>
            </a:r>
            <a:r>
              <a:rPr lang="fr-CA" sz="2400" dirty="0" err="1" smtClean="0"/>
              <a:t>divided</a:t>
            </a:r>
            <a:r>
              <a:rPr lang="fr-CA" sz="2400" dirty="0" smtClean="0"/>
              <a:t> in 3 major </a:t>
            </a:r>
            <a:r>
              <a:rPr lang="fr-CA" sz="2400" dirty="0" err="1" smtClean="0"/>
              <a:t>forms</a:t>
            </a:r>
            <a:r>
              <a:rPr lang="fr-CA" sz="2400" dirty="0" smtClean="0"/>
              <a:t>:</a:t>
            </a:r>
            <a:endParaRPr lang="fr-FR" sz="2400" dirty="0"/>
          </a:p>
        </p:txBody>
      </p:sp>
    </p:spTree>
    <p:extLst>
      <p:ext uri="{BB962C8B-B14F-4D97-AF65-F5344CB8AC3E}">
        <p14:creationId xmlns:p14="http://schemas.microsoft.com/office/powerpoint/2010/main" val="28092472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7" grpId="0" build="p"/>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6836" y="764373"/>
            <a:ext cx="9109364" cy="1293028"/>
          </a:xfrm>
        </p:spPr>
        <p:txBody>
          <a:bodyPr>
            <a:normAutofit/>
          </a:bodyPr>
          <a:lstStyle/>
          <a:p>
            <a:r>
              <a:rPr lang="fr-CA" sz="2800" dirty="0" smtClean="0"/>
              <a:t>What </a:t>
            </a:r>
            <a:r>
              <a:rPr lang="fr-CA" sz="2800" dirty="0" err="1" smtClean="0"/>
              <a:t>makes</a:t>
            </a:r>
            <a:r>
              <a:rPr lang="fr-CA" sz="2800" dirty="0" smtClean="0"/>
              <a:t> a piece of </a:t>
            </a:r>
            <a:r>
              <a:rPr lang="fr-CA" sz="2800" dirty="0" err="1" smtClean="0"/>
              <a:t>literature</a:t>
            </a:r>
            <a:r>
              <a:rPr lang="fr-CA" sz="2800" dirty="0" smtClean="0"/>
              <a:t> </a:t>
            </a:r>
            <a:r>
              <a:rPr lang="fr-CA" sz="2800" dirty="0" err="1" smtClean="0"/>
              <a:t>interesting</a:t>
            </a:r>
            <a:r>
              <a:rPr lang="fr-CA" sz="2800" dirty="0" smtClean="0"/>
              <a:t>?</a:t>
            </a:r>
            <a:endParaRPr lang="fr-FR" sz="2800" dirty="0"/>
          </a:p>
        </p:txBody>
      </p:sp>
      <p:sp>
        <p:nvSpPr>
          <p:cNvPr id="3" name="ZoneTexte 2"/>
          <p:cNvSpPr txBox="1"/>
          <p:nvPr/>
        </p:nvSpPr>
        <p:spPr>
          <a:xfrm>
            <a:off x="1328928" y="2057401"/>
            <a:ext cx="6705600" cy="523220"/>
          </a:xfrm>
          <a:prstGeom prst="rect">
            <a:avLst/>
          </a:prstGeom>
          <a:noFill/>
        </p:spPr>
        <p:txBody>
          <a:bodyPr wrap="square" rtlCol="0">
            <a:spAutoFit/>
          </a:bodyPr>
          <a:lstStyle/>
          <a:p>
            <a:r>
              <a:rPr lang="fr-CA" sz="2800" dirty="0" smtClean="0"/>
              <a:t>The </a:t>
            </a:r>
            <a:r>
              <a:rPr lang="fr-CA" sz="2800" dirty="0" err="1" smtClean="0"/>
              <a:t>storyline</a:t>
            </a:r>
            <a:r>
              <a:rPr lang="fr-CA" sz="2800" dirty="0"/>
              <a:t> </a:t>
            </a:r>
            <a:r>
              <a:rPr lang="fr-CA" sz="2800" dirty="0" smtClean="0"/>
              <a:t> (the plot)</a:t>
            </a:r>
            <a:endParaRPr lang="fr-FR" sz="2800" dirty="0"/>
          </a:p>
        </p:txBody>
      </p:sp>
      <p:sp>
        <p:nvSpPr>
          <p:cNvPr id="4" name="ZoneTexte 3"/>
          <p:cNvSpPr txBox="1"/>
          <p:nvPr/>
        </p:nvSpPr>
        <p:spPr>
          <a:xfrm>
            <a:off x="5555873" y="2742712"/>
            <a:ext cx="5839968" cy="1569660"/>
          </a:xfrm>
          <a:prstGeom prst="rect">
            <a:avLst/>
          </a:prstGeom>
          <a:noFill/>
        </p:spPr>
        <p:txBody>
          <a:bodyPr wrap="square" rtlCol="0">
            <a:spAutoFit/>
          </a:bodyPr>
          <a:lstStyle/>
          <a:p>
            <a:r>
              <a:rPr lang="fr-CA" sz="3200" u="sng" dirty="0" err="1" smtClean="0"/>
              <a:t>Literary</a:t>
            </a:r>
            <a:r>
              <a:rPr lang="fr-CA" sz="3200" u="sng" dirty="0" smtClean="0"/>
              <a:t> techniques</a:t>
            </a:r>
          </a:p>
          <a:p>
            <a:pPr marL="285750" indent="-285750">
              <a:buFontTx/>
              <a:buChar char="-"/>
            </a:pPr>
            <a:r>
              <a:rPr lang="fr-CA" sz="3200" dirty="0" smtClean="0"/>
              <a:t>The narrative</a:t>
            </a:r>
          </a:p>
          <a:p>
            <a:pPr marL="285750" indent="-285750">
              <a:buFontTx/>
              <a:buChar char="-"/>
            </a:pPr>
            <a:r>
              <a:rPr lang="fr-CA" sz="3200" dirty="0" smtClean="0"/>
              <a:t>The </a:t>
            </a:r>
            <a:r>
              <a:rPr lang="fr-CA" sz="3200" dirty="0" err="1" smtClean="0"/>
              <a:t>literary</a:t>
            </a:r>
            <a:r>
              <a:rPr lang="fr-CA" sz="3200" dirty="0" smtClean="0"/>
              <a:t> genre</a:t>
            </a:r>
            <a:endParaRPr lang="fr-FR" sz="3200" dirty="0"/>
          </a:p>
        </p:txBody>
      </p:sp>
      <p:sp>
        <p:nvSpPr>
          <p:cNvPr id="5" name="ZoneTexte 4"/>
          <p:cNvSpPr txBox="1"/>
          <p:nvPr/>
        </p:nvSpPr>
        <p:spPr>
          <a:xfrm>
            <a:off x="1786128" y="4120520"/>
            <a:ext cx="4108704" cy="1754326"/>
          </a:xfrm>
          <a:prstGeom prst="rect">
            <a:avLst/>
          </a:prstGeom>
          <a:noFill/>
        </p:spPr>
        <p:txBody>
          <a:bodyPr wrap="square" rtlCol="0">
            <a:spAutoFit/>
          </a:bodyPr>
          <a:lstStyle/>
          <a:p>
            <a:r>
              <a:rPr lang="fr-CA" u="sng" dirty="0" err="1" smtClean="0"/>
              <a:t>Others</a:t>
            </a:r>
            <a:r>
              <a:rPr lang="fr-CA" dirty="0" smtClean="0"/>
              <a:t>:</a:t>
            </a:r>
          </a:p>
          <a:p>
            <a:r>
              <a:rPr lang="fr-CA" dirty="0" smtClean="0"/>
              <a:t>-   The </a:t>
            </a:r>
            <a:r>
              <a:rPr lang="fr-CA" dirty="0" err="1" smtClean="0"/>
              <a:t>author’s</a:t>
            </a:r>
            <a:r>
              <a:rPr lang="fr-CA" dirty="0" smtClean="0"/>
              <a:t> </a:t>
            </a:r>
            <a:r>
              <a:rPr lang="fr-CA" dirty="0" err="1" smtClean="0"/>
              <a:t>reputation</a:t>
            </a:r>
            <a:endParaRPr lang="fr-CA" dirty="0" smtClean="0"/>
          </a:p>
          <a:p>
            <a:pPr marL="285750" indent="-285750">
              <a:buFontTx/>
              <a:buChar char="-"/>
            </a:pPr>
            <a:r>
              <a:rPr lang="fr-CA" dirty="0" err="1" smtClean="0"/>
              <a:t>Critics</a:t>
            </a:r>
            <a:r>
              <a:rPr lang="fr-CA" dirty="0" smtClean="0"/>
              <a:t>,…  </a:t>
            </a:r>
            <a:br>
              <a:rPr lang="fr-CA" dirty="0" smtClean="0"/>
            </a:br>
            <a:endParaRPr lang="fr-CA" dirty="0" smtClean="0"/>
          </a:p>
          <a:p>
            <a:r>
              <a:rPr lang="fr-CA" dirty="0" smtClean="0"/>
              <a:t> (</a:t>
            </a:r>
            <a:r>
              <a:rPr lang="fr-CA" i="1" dirty="0" err="1" smtClean="0"/>
              <a:t>Things</a:t>
            </a:r>
            <a:r>
              <a:rPr lang="fr-CA" i="1" dirty="0" smtClean="0"/>
              <a:t> OUTSIDE the story)</a:t>
            </a:r>
            <a:endParaRPr lang="fr-CA" dirty="0" smtClean="0"/>
          </a:p>
          <a:p>
            <a:pPr marL="285750" indent="-285750">
              <a:buFontTx/>
              <a:buChar char="-"/>
            </a:pPr>
            <a:endParaRPr lang="fr-FR" dirty="0"/>
          </a:p>
        </p:txBody>
      </p:sp>
    </p:spTree>
    <p:extLst>
      <p:ext uri="{BB962C8B-B14F-4D97-AF65-F5344CB8AC3E}">
        <p14:creationId xmlns:p14="http://schemas.microsoft.com/office/powerpoint/2010/main" val="29041899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1723" y="737419"/>
            <a:ext cx="8610600" cy="1293028"/>
          </a:xfrm>
        </p:spPr>
        <p:txBody>
          <a:bodyPr/>
          <a:lstStyle/>
          <a:p>
            <a:pPr algn="l"/>
            <a:r>
              <a:rPr lang="fr-CA" dirty="0" smtClean="0"/>
              <a:t>The Plot (</a:t>
            </a:r>
            <a:r>
              <a:rPr lang="fr-CA" dirty="0" err="1" smtClean="0"/>
              <a:t>storyline</a:t>
            </a:r>
            <a:r>
              <a:rPr lang="fr-CA" dirty="0" smtClean="0"/>
              <a:t>)</a:t>
            </a:r>
            <a:endParaRPr lang="fr-FR" dirty="0"/>
          </a:p>
        </p:txBody>
      </p:sp>
      <p:cxnSp>
        <p:nvCxnSpPr>
          <p:cNvPr id="4" name="Connecteur droit 3"/>
          <p:cNvCxnSpPr/>
          <p:nvPr/>
        </p:nvCxnSpPr>
        <p:spPr>
          <a:xfrm>
            <a:off x="2403987" y="5427406"/>
            <a:ext cx="1932039" cy="1"/>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6" name="Connecteur droit 5"/>
          <p:cNvCxnSpPr/>
          <p:nvPr/>
        </p:nvCxnSpPr>
        <p:spPr>
          <a:xfrm flipV="1">
            <a:off x="4336026" y="2713703"/>
            <a:ext cx="1460090" cy="2713703"/>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8" name="Connecteur droit 7"/>
          <p:cNvCxnSpPr/>
          <p:nvPr/>
        </p:nvCxnSpPr>
        <p:spPr>
          <a:xfrm>
            <a:off x="5796116" y="2713703"/>
            <a:ext cx="1054215" cy="1609099"/>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6850331" y="4341618"/>
            <a:ext cx="2094271"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 name="Rectangle 2"/>
          <p:cNvSpPr/>
          <p:nvPr/>
        </p:nvSpPr>
        <p:spPr>
          <a:xfrm>
            <a:off x="8253791" y="5525887"/>
            <a:ext cx="2877506" cy="584775"/>
          </a:xfrm>
          <a:prstGeom prst="rect">
            <a:avLst/>
          </a:prstGeom>
        </p:spPr>
        <p:txBody>
          <a:bodyPr wrap="square">
            <a:spAutoFit/>
          </a:bodyPr>
          <a:lstStyle/>
          <a:p>
            <a:r>
              <a:rPr lang="fr-FR" dirty="0" smtClean="0">
                <a:hlinkClick r:id="rId2"/>
              </a:rPr>
              <a:t>Let’s </a:t>
            </a:r>
            <a:r>
              <a:rPr lang="fr-FR" sz="3200" dirty="0" smtClean="0">
                <a:hlinkClick r:id="rId2"/>
              </a:rPr>
              <a:t>practice</a:t>
            </a:r>
            <a:endParaRPr lang="fr-FR" sz="3200" dirty="0"/>
          </a:p>
        </p:txBody>
      </p:sp>
      <p:sp>
        <p:nvSpPr>
          <p:cNvPr id="5" name="ZoneTexte 4"/>
          <p:cNvSpPr txBox="1"/>
          <p:nvPr/>
        </p:nvSpPr>
        <p:spPr>
          <a:xfrm>
            <a:off x="943897" y="4910804"/>
            <a:ext cx="2337914" cy="523220"/>
          </a:xfrm>
          <a:prstGeom prst="rect">
            <a:avLst/>
          </a:prstGeom>
          <a:noFill/>
        </p:spPr>
        <p:txBody>
          <a:bodyPr wrap="square" rtlCol="0">
            <a:spAutoFit/>
          </a:bodyPr>
          <a:lstStyle/>
          <a:p>
            <a:r>
              <a:rPr lang="fr-CA" sz="2800" dirty="0"/>
              <a:t>E</a:t>
            </a:r>
            <a:r>
              <a:rPr lang="fr-CA" sz="2800" dirty="0" smtClean="0"/>
              <a:t>xposition</a:t>
            </a:r>
            <a:endParaRPr lang="fr-FR" sz="2800" dirty="0"/>
          </a:p>
        </p:txBody>
      </p:sp>
      <p:sp>
        <p:nvSpPr>
          <p:cNvPr id="9" name="ZoneTexte 8"/>
          <p:cNvSpPr txBox="1"/>
          <p:nvPr/>
        </p:nvSpPr>
        <p:spPr>
          <a:xfrm rot="17988574">
            <a:off x="3418257" y="3467315"/>
            <a:ext cx="2873338" cy="523220"/>
          </a:xfrm>
          <a:prstGeom prst="rect">
            <a:avLst/>
          </a:prstGeom>
          <a:noFill/>
        </p:spPr>
        <p:txBody>
          <a:bodyPr wrap="square" rtlCol="0">
            <a:spAutoFit/>
          </a:bodyPr>
          <a:lstStyle/>
          <a:p>
            <a:r>
              <a:rPr lang="fr-CA" sz="2800" dirty="0" smtClean="0"/>
              <a:t>Rising action</a:t>
            </a:r>
            <a:endParaRPr lang="fr-FR" sz="2800" dirty="0"/>
          </a:p>
        </p:txBody>
      </p:sp>
      <p:sp>
        <p:nvSpPr>
          <p:cNvPr id="10" name="ZoneTexte 9"/>
          <p:cNvSpPr txBox="1"/>
          <p:nvPr/>
        </p:nvSpPr>
        <p:spPr>
          <a:xfrm>
            <a:off x="5116963" y="2079687"/>
            <a:ext cx="2652854" cy="584775"/>
          </a:xfrm>
          <a:prstGeom prst="rect">
            <a:avLst/>
          </a:prstGeom>
          <a:noFill/>
        </p:spPr>
        <p:txBody>
          <a:bodyPr wrap="square" rtlCol="0">
            <a:spAutoFit/>
          </a:bodyPr>
          <a:lstStyle/>
          <a:p>
            <a:r>
              <a:rPr lang="fr-CA" sz="3200" dirty="0" smtClean="0"/>
              <a:t>Climax</a:t>
            </a:r>
            <a:endParaRPr lang="fr-FR" sz="3200" dirty="0"/>
          </a:p>
        </p:txBody>
      </p:sp>
      <p:sp>
        <p:nvSpPr>
          <p:cNvPr id="13" name="ZoneTexte 12"/>
          <p:cNvSpPr txBox="1"/>
          <p:nvPr/>
        </p:nvSpPr>
        <p:spPr>
          <a:xfrm>
            <a:off x="6218405" y="2918681"/>
            <a:ext cx="3162077" cy="584775"/>
          </a:xfrm>
          <a:prstGeom prst="rect">
            <a:avLst/>
          </a:prstGeom>
          <a:noFill/>
        </p:spPr>
        <p:txBody>
          <a:bodyPr wrap="square" rtlCol="0">
            <a:spAutoFit/>
          </a:bodyPr>
          <a:lstStyle/>
          <a:p>
            <a:r>
              <a:rPr lang="fr-CA" sz="3200" dirty="0" err="1" smtClean="0"/>
              <a:t>Falling</a:t>
            </a:r>
            <a:r>
              <a:rPr lang="fr-CA" sz="3200" dirty="0" smtClean="0"/>
              <a:t> action</a:t>
            </a:r>
            <a:endParaRPr lang="fr-FR" sz="3200" dirty="0"/>
          </a:p>
        </p:txBody>
      </p:sp>
      <p:sp>
        <p:nvSpPr>
          <p:cNvPr id="14" name="ZoneTexte 13"/>
          <p:cNvSpPr txBox="1"/>
          <p:nvPr/>
        </p:nvSpPr>
        <p:spPr>
          <a:xfrm>
            <a:off x="8478443" y="3806915"/>
            <a:ext cx="3298398" cy="1015663"/>
          </a:xfrm>
          <a:prstGeom prst="rect">
            <a:avLst/>
          </a:prstGeom>
          <a:noFill/>
        </p:spPr>
        <p:txBody>
          <a:bodyPr wrap="square" rtlCol="0">
            <a:spAutoFit/>
          </a:bodyPr>
          <a:lstStyle/>
          <a:p>
            <a:r>
              <a:rPr lang="fr-CA" sz="3200" dirty="0" err="1" smtClean="0"/>
              <a:t>Resolution</a:t>
            </a:r>
            <a:r>
              <a:rPr lang="fr-CA" sz="3200" dirty="0" smtClean="0"/>
              <a:t/>
            </a:r>
            <a:br>
              <a:rPr lang="fr-CA" sz="3200" dirty="0" smtClean="0"/>
            </a:br>
            <a:r>
              <a:rPr lang="fr-CA" sz="2800" dirty="0" smtClean="0"/>
              <a:t>(</a:t>
            </a:r>
            <a:r>
              <a:rPr lang="fr-CA" sz="2800" dirty="0" err="1" smtClean="0"/>
              <a:t>denouement</a:t>
            </a:r>
            <a:r>
              <a:rPr lang="fr-CA" sz="2800" dirty="0" smtClean="0"/>
              <a:t>)</a:t>
            </a:r>
            <a:endParaRPr lang="fr-FR" sz="2800" dirty="0"/>
          </a:p>
        </p:txBody>
      </p:sp>
    </p:spTree>
    <p:extLst>
      <p:ext uri="{BB962C8B-B14F-4D97-AF65-F5344CB8AC3E}">
        <p14:creationId xmlns:p14="http://schemas.microsoft.com/office/powerpoint/2010/main" val="1243745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91577" y="363858"/>
            <a:ext cx="8610599" cy="1295400"/>
          </a:xfrm>
        </p:spPr>
        <p:txBody>
          <a:bodyPr/>
          <a:lstStyle/>
          <a:p>
            <a:r>
              <a:rPr lang="fr-CA" dirty="0" err="1" smtClean="0"/>
              <a:t>Literary</a:t>
            </a:r>
            <a:r>
              <a:rPr lang="fr-CA" dirty="0" smtClean="0"/>
              <a:t> techniques</a:t>
            </a:r>
            <a:endParaRPr lang="fr-FR" dirty="0"/>
          </a:p>
        </p:txBody>
      </p:sp>
      <p:sp>
        <p:nvSpPr>
          <p:cNvPr id="5" name="Espace réservé du texte 4"/>
          <p:cNvSpPr>
            <a:spLocks noGrp="1"/>
          </p:cNvSpPr>
          <p:nvPr>
            <p:ph type="body" sz="half" idx="18"/>
          </p:nvPr>
        </p:nvSpPr>
        <p:spPr>
          <a:xfrm>
            <a:off x="1779219" y="2336344"/>
            <a:ext cx="3451582" cy="429791"/>
          </a:xfrm>
        </p:spPr>
        <p:txBody>
          <a:bodyPr>
            <a:normAutofit/>
          </a:bodyPr>
          <a:lstStyle/>
          <a:p>
            <a:r>
              <a:rPr lang="fr-CA" sz="2400" dirty="0" err="1" smtClean="0"/>
              <a:t>Choosing</a:t>
            </a:r>
            <a:r>
              <a:rPr lang="fr-CA" sz="2400" dirty="0" smtClean="0"/>
              <a:t> a narrative</a:t>
            </a:r>
            <a:endParaRPr lang="fr-FR" sz="2400" dirty="0"/>
          </a:p>
        </p:txBody>
      </p:sp>
      <p:sp>
        <p:nvSpPr>
          <p:cNvPr id="8" name="Espace réservé du texte 7"/>
          <p:cNvSpPr>
            <a:spLocks noGrp="1"/>
          </p:cNvSpPr>
          <p:nvPr>
            <p:ph type="body" sz="half" idx="19"/>
          </p:nvPr>
        </p:nvSpPr>
        <p:spPr>
          <a:xfrm>
            <a:off x="1781866" y="2808661"/>
            <a:ext cx="3448935" cy="2275403"/>
          </a:xfrm>
        </p:spPr>
        <p:txBody>
          <a:bodyPr>
            <a:noAutofit/>
          </a:bodyPr>
          <a:lstStyle/>
          <a:p>
            <a:r>
              <a:rPr lang="fr-CA" sz="1600" dirty="0" smtClean="0">
                <a:hlinkClick r:id="rId2" action="ppaction://hlinksldjump"/>
              </a:rPr>
              <a:t>First-</a:t>
            </a:r>
            <a:r>
              <a:rPr lang="fr-CA" sz="1600" dirty="0" err="1" smtClean="0">
                <a:hlinkClick r:id="rId2" action="ppaction://hlinksldjump"/>
              </a:rPr>
              <a:t>person</a:t>
            </a:r>
            <a:r>
              <a:rPr lang="fr-CA" sz="1600" dirty="0" smtClean="0">
                <a:hlinkClick r:id="rId2" action="ppaction://hlinksldjump"/>
              </a:rPr>
              <a:t> </a:t>
            </a:r>
            <a:r>
              <a:rPr lang="fr-CA" sz="1600" dirty="0" err="1" smtClean="0">
                <a:hlinkClick r:id="rId2" action="ppaction://hlinksldjump"/>
              </a:rPr>
              <a:t>narrator</a:t>
            </a:r>
            <a:endParaRPr lang="fr-CA" sz="1600" dirty="0"/>
          </a:p>
          <a:p>
            <a:r>
              <a:rPr lang="fr-CA" sz="1600" dirty="0" err="1" smtClean="0">
                <a:hlinkClick r:id="rId3" action="ppaction://hlinksldjump"/>
              </a:rPr>
              <a:t>Third</a:t>
            </a:r>
            <a:r>
              <a:rPr lang="fr-CA" sz="1600" dirty="0" err="1">
                <a:hlinkClick r:id="rId3" action="ppaction://hlinksldjump"/>
              </a:rPr>
              <a:t>-</a:t>
            </a:r>
            <a:r>
              <a:rPr lang="fr-CA" sz="1600" dirty="0" err="1" smtClean="0">
                <a:hlinkClick r:id="rId3" action="ppaction://hlinksldjump"/>
              </a:rPr>
              <a:t>person</a:t>
            </a:r>
            <a:r>
              <a:rPr lang="fr-CA" sz="1600" dirty="0" smtClean="0">
                <a:hlinkClick r:id="rId3" action="ppaction://hlinksldjump"/>
              </a:rPr>
              <a:t> </a:t>
            </a:r>
            <a:r>
              <a:rPr lang="fr-CA" sz="1600" dirty="0" err="1" smtClean="0">
                <a:hlinkClick r:id="rId3" action="ppaction://hlinksldjump"/>
              </a:rPr>
              <a:t>narrator</a:t>
            </a:r>
            <a:endParaRPr lang="fr-CA" sz="1600" dirty="0" smtClean="0"/>
          </a:p>
          <a:p>
            <a:endParaRPr lang="fr-CA" sz="1600" dirty="0" smtClean="0"/>
          </a:p>
          <a:p>
            <a:r>
              <a:rPr lang="fr-CA" sz="1600" dirty="0" smtClean="0">
                <a:hlinkClick r:id="rId4" action="ppaction://hlinksldjump"/>
              </a:rPr>
              <a:t>Linear / non-</a:t>
            </a:r>
            <a:r>
              <a:rPr lang="fr-CA" sz="1600" dirty="0" err="1" smtClean="0">
                <a:hlinkClick r:id="rId4" action="ppaction://hlinksldjump"/>
              </a:rPr>
              <a:t>linear</a:t>
            </a:r>
            <a:endParaRPr lang="fr-CA" sz="1600" dirty="0"/>
          </a:p>
          <a:p>
            <a:r>
              <a:rPr lang="fr-CA" sz="1600" dirty="0" smtClean="0"/>
              <a:t/>
            </a:r>
            <a:br>
              <a:rPr lang="fr-CA" sz="1600" dirty="0" smtClean="0"/>
            </a:br>
            <a:r>
              <a:rPr lang="fr-CA" sz="1600" dirty="0" smtClean="0">
                <a:hlinkClick r:id="rId5"/>
              </a:rPr>
              <a:t>Stream of </a:t>
            </a:r>
            <a:r>
              <a:rPr lang="fr-CA" sz="1600" dirty="0" err="1" smtClean="0">
                <a:hlinkClick r:id="rId5"/>
              </a:rPr>
              <a:t>counsciousness</a:t>
            </a:r>
            <a:r>
              <a:rPr lang="fr-CA" sz="1600" dirty="0" smtClean="0"/>
              <a:t/>
            </a:r>
            <a:br>
              <a:rPr lang="fr-CA" sz="1600" dirty="0" smtClean="0"/>
            </a:br>
            <a:r>
              <a:rPr lang="fr-CA" sz="1600" dirty="0" smtClean="0"/>
              <a:t>(Free </a:t>
            </a:r>
            <a:r>
              <a:rPr lang="fr-CA" sz="1600" dirty="0" err="1" smtClean="0"/>
              <a:t>writing</a:t>
            </a:r>
            <a:r>
              <a:rPr lang="fr-CA" sz="1600" dirty="0" smtClean="0"/>
              <a:t>)</a:t>
            </a:r>
          </a:p>
          <a:p>
            <a:endParaRPr lang="fr-FR" sz="1600" dirty="0"/>
          </a:p>
        </p:txBody>
      </p:sp>
      <p:sp>
        <p:nvSpPr>
          <p:cNvPr id="10" name="Espace réservé du texte 2"/>
          <p:cNvSpPr>
            <a:spLocks noGrp="1"/>
          </p:cNvSpPr>
          <p:nvPr>
            <p:ph type="body" idx="1"/>
          </p:nvPr>
        </p:nvSpPr>
        <p:spPr>
          <a:xfrm>
            <a:off x="3505010" y="1231087"/>
            <a:ext cx="8406574" cy="682625"/>
          </a:xfrm>
          <a:prstGeom prst="rect">
            <a:avLst/>
          </a:prstGeom>
        </p:spPr>
        <p:txBody>
          <a:bodyPr vert="horz" lIns="91440" tIns="45720" rIns="91440" bIns="45720" rtlCol="0" anchor="b">
            <a:noAutofit/>
          </a:bodyPr>
          <a:lstStyle/>
          <a:p>
            <a:r>
              <a:rPr lang="en-US" sz="1200" dirty="0" smtClean="0"/>
              <a:t>“can </a:t>
            </a:r>
            <a:r>
              <a:rPr lang="en-US" sz="1200" dirty="0"/>
              <a:t>be used by authors in order to enhance the written framework of a piece of literature, and produce specific effects. Literary techniques encompass a wide range of approaches to crafting a </a:t>
            </a:r>
            <a:r>
              <a:rPr lang="en-US" sz="1200" dirty="0" smtClean="0"/>
              <a:t>work”</a:t>
            </a:r>
            <a:endParaRPr lang="fr-FR" sz="1200" dirty="0"/>
          </a:p>
        </p:txBody>
      </p:sp>
      <p:sp>
        <p:nvSpPr>
          <p:cNvPr id="4" name="Espace réservé du texte 3"/>
          <p:cNvSpPr>
            <a:spLocks noGrp="1"/>
          </p:cNvSpPr>
          <p:nvPr>
            <p:ph type="body" sz="quarter" idx="3"/>
          </p:nvPr>
        </p:nvSpPr>
        <p:spPr>
          <a:xfrm>
            <a:off x="6386165" y="2075696"/>
            <a:ext cx="4769515" cy="682765"/>
          </a:xfrm>
        </p:spPr>
        <p:txBody>
          <a:bodyPr/>
          <a:lstStyle/>
          <a:p>
            <a:r>
              <a:rPr lang="fr-CA" dirty="0" err="1" smtClean="0"/>
              <a:t>Choosing</a:t>
            </a:r>
            <a:r>
              <a:rPr lang="fr-CA" dirty="0" smtClean="0"/>
              <a:t> a </a:t>
            </a:r>
            <a:r>
              <a:rPr lang="fr-CA" dirty="0" err="1" smtClean="0"/>
              <a:t>Literary</a:t>
            </a:r>
            <a:r>
              <a:rPr lang="fr-CA" dirty="0" smtClean="0"/>
              <a:t> Genre</a:t>
            </a:r>
            <a:endParaRPr lang="fr-FR" dirty="0"/>
          </a:p>
        </p:txBody>
      </p:sp>
      <p:sp>
        <p:nvSpPr>
          <p:cNvPr id="14" name="Espace réservé du texte 10"/>
          <p:cNvSpPr txBox="1">
            <a:spLocks/>
          </p:cNvSpPr>
          <p:nvPr/>
        </p:nvSpPr>
        <p:spPr>
          <a:xfrm>
            <a:off x="6494819" y="2955273"/>
            <a:ext cx="1572767" cy="249948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fr-CA" sz="1800" dirty="0" err="1" smtClean="0"/>
              <a:t>Poem</a:t>
            </a:r>
            <a:endParaRPr lang="fr-CA" sz="1800" dirty="0" smtClean="0"/>
          </a:p>
          <a:p>
            <a:r>
              <a:rPr lang="fr-CA" sz="1800" dirty="0" err="1" smtClean="0"/>
              <a:t>Novel</a:t>
            </a:r>
            <a:endParaRPr lang="fr-CA" sz="1800" dirty="0" smtClean="0"/>
          </a:p>
          <a:p>
            <a:r>
              <a:rPr lang="fr-CA" sz="1800" dirty="0" smtClean="0"/>
              <a:t>Drama</a:t>
            </a:r>
          </a:p>
          <a:p>
            <a:r>
              <a:rPr lang="fr-CA" sz="1800" dirty="0" smtClean="0"/>
              <a:t>Short Story</a:t>
            </a:r>
          </a:p>
          <a:p>
            <a:r>
              <a:rPr lang="fr-CA" sz="1800" dirty="0" err="1" smtClean="0"/>
              <a:t>Novella</a:t>
            </a:r>
            <a:endParaRPr lang="fr-CA" sz="1800" dirty="0" smtClean="0"/>
          </a:p>
          <a:p>
            <a:r>
              <a:rPr lang="fr-CA" sz="1800" dirty="0" smtClean="0"/>
              <a:t>Fable</a:t>
            </a:r>
          </a:p>
        </p:txBody>
      </p:sp>
    </p:spTree>
    <p:extLst>
      <p:ext uri="{BB962C8B-B14F-4D97-AF65-F5344CB8AC3E}">
        <p14:creationId xmlns:p14="http://schemas.microsoft.com/office/powerpoint/2010/main" val="3805638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1548384" y="1341120"/>
            <a:ext cx="9339072" cy="2308324"/>
          </a:xfrm>
          <a:prstGeom prst="rect">
            <a:avLst/>
          </a:prstGeom>
        </p:spPr>
        <p:txBody>
          <a:bodyPr wrap="square">
            <a:spAutoFit/>
          </a:bodyPr>
          <a:lstStyle/>
          <a:p>
            <a:r>
              <a:rPr lang="en-US" dirty="0"/>
              <a:t>“The guiding principle of any nonlinear plot is that the </a:t>
            </a:r>
            <a:r>
              <a:rPr lang="en-US" b="1" dirty="0"/>
              <a:t>story is not organized in terms of chronological time</a:t>
            </a:r>
            <a:r>
              <a:rPr lang="en-US" dirty="0"/>
              <a:t> but according to some other logical progression,” wrote Donald </a:t>
            </a:r>
            <a:r>
              <a:rPr lang="en-US" dirty="0" err="1"/>
              <a:t>Maass</a:t>
            </a:r>
            <a:r>
              <a:rPr lang="en-US" dirty="0"/>
              <a:t> in his book, </a:t>
            </a:r>
            <a:r>
              <a:rPr lang="en-US" i="1" dirty="0"/>
              <a:t>Writing the Breakout Novel. </a:t>
            </a:r>
            <a:r>
              <a:rPr lang="en-US" dirty="0"/>
              <a:t>“For example</a:t>
            </a:r>
            <a:r>
              <a:rPr lang="en-US" u="sng" dirty="0"/>
              <a:t>, if the purpose of your story is to unfold the secrets </a:t>
            </a:r>
            <a:r>
              <a:rPr lang="en-US" dirty="0"/>
              <a:t>at the center of your hero’s life, then there is no reason the key events or revelations need to be presented in the calendar order in which they occurred. What is more important is that there is a march toward understanding, a sense we are drawing ever closer to the truth wherever it may lie.”</a:t>
            </a:r>
            <a:endParaRPr lang="fr-FR" dirty="0"/>
          </a:p>
        </p:txBody>
      </p:sp>
      <p:sp>
        <p:nvSpPr>
          <p:cNvPr id="3" name="Rectangle 2"/>
          <p:cNvSpPr/>
          <p:nvPr/>
        </p:nvSpPr>
        <p:spPr>
          <a:xfrm>
            <a:off x="4891158" y="4682990"/>
            <a:ext cx="5459850" cy="923330"/>
          </a:xfrm>
          <a:prstGeom prst="rect">
            <a:avLst/>
          </a:prstGeom>
        </p:spPr>
        <p:txBody>
          <a:bodyPr wrap="square">
            <a:spAutoFit/>
          </a:bodyPr>
          <a:lstStyle/>
          <a:p>
            <a:r>
              <a:rPr lang="fr-CA" dirty="0" smtClean="0"/>
              <a:t>To </a:t>
            </a:r>
            <a:r>
              <a:rPr lang="fr-CA" dirty="0" err="1" smtClean="0"/>
              <a:t>get</a:t>
            </a:r>
            <a:r>
              <a:rPr lang="fr-CA" dirty="0" smtClean="0"/>
              <a:t> a </a:t>
            </a:r>
            <a:r>
              <a:rPr lang="fr-CA" dirty="0" err="1" smtClean="0"/>
              <a:t>glimpse</a:t>
            </a:r>
            <a:r>
              <a:rPr lang="fr-CA" dirty="0" smtClean="0"/>
              <a:t> of a non-</a:t>
            </a:r>
            <a:r>
              <a:rPr lang="fr-CA" dirty="0" err="1" smtClean="0"/>
              <a:t>linear</a:t>
            </a:r>
            <a:r>
              <a:rPr lang="fr-CA" dirty="0" smtClean="0"/>
              <a:t> story, </a:t>
            </a:r>
            <a:r>
              <a:rPr lang="fr-CA" dirty="0" err="1" smtClean="0"/>
              <a:t>watch</a:t>
            </a:r>
            <a:r>
              <a:rPr lang="fr-CA" dirty="0" smtClean="0"/>
              <a:t> </a:t>
            </a:r>
            <a:br>
              <a:rPr lang="fr-CA" dirty="0" smtClean="0"/>
            </a:br>
            <a:r>
              <a:rPr lang="fr-CA" i="1" dirty="0" smtClean="0">
                <a:hlinkClick r:id="rId2"/>
              </a:rPr>
              <a:t>21 Grams  </a:t>
            </a:r>
            <a:r>
              <a:rPr lang="fr-CA" dirty="0" smtClean="0"/>
              <a:t>or </a:t>
            </a:r>
            <a:br>
              <a:rPr lang="fr-CA" dirty="0" smtClean="0"/>
            </a:br>
            <a:r>
              <a:rPr lang="fr-CA" i="1" dirty="0" smtClean="0">
                <a:hlinkClick r:id="rId3"/>
              </a:rPr>
              <a:t>The </a:t>
            </a:r>
            <a:r>
              <a:rPr lang="fr-CA" i="1" dirty="0" err="1">
                <a:hlinkClick r:id="rId3"/>
              </a:rPr>
              <a:t>S</a:t>
            </a:r>
            <a:r>
              <a:rPr lang="fr-CA" i="1" dirty="0" err="1" smtClean="0">
                <a:hlinkClick r:id="rId3"/>
              </a:rPr>
              <a:t>ixth</a:t>
            </a:r>
            <a:r>
              <a:rPr lang="fr-CA" i="1" dirty="0" smtClean="0">
                <a:hlinkClick r:id="rId3"/>
              </a:rPr>
              <a:t> </a:t>
            </a:r>
            <a:r>
              <a:rPr lang="fr-CA" i="1" dirty="0" err="1">
                <a:hlinkClick r:id="rId3"/>
              </a:rPr>
              <a:t>S</a:t>
            </a:r>
            <a:r>
              <a:rPr lang="fr-CA" i="1" dirty="0" err="1" smtClean="0">
                <a:hlinkClick r:id="rId3"/>
              </a:rPr>
              <a:t>ense</a:t>
            </a:r>
            <a:endParaRPr lang="fr-FR" dirty="0"/>
          </a:p>
        </p:txBody>
      </p:sp>
    </p:spTree>
    <p:extLst>
      <p:ext uri="{BB962C8B-B14F-4D97-AF65-F5344CB8AC3E}">
        <p14:creationId xmlns:p14="http://schemas.microsoft.com/office/powerpoint/2010/main" val="2397648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p:cNvSpPr/>
          <p:nvPr/>
        </p:nvSpPr>
        <p:spPr>
          <a:xfrm>
            <a:off x="2365248" y="1767162"/>
            <a:ext cx="6986016" cy="3046988"/>
          </a:xfrm>
          <a:prstGeom prst="rect">
            <a:avLst/>
          </a:prstGeom>
        </p:spPr>
        <p:txBody>
          <a:bodyPr wrap="square">
            <a:spAutoFit/>
          </a:bodyPr>
          <a:lstStyle/>
          <a:p>
            <a:r>
              <a:rPr lang="en-US" sz="2400" dirty="0"/>
              <a:t>First person narrative means writing from the "I" point of view.  As in</a:t>
            </a:r>
            <a:r>
              <a:rPr lang="en-US" sz="2400" i="1" dirty="0"/>
              <a:t>:  </a:t>
            </a:r>
            <a:r>
              <a:rPr lang="en-US" sz="2400" i="1" dirty="0" smtClean="0"/>
              <a:t>“I </a:t>
            </a:r>
            <a:r>
              <a:rPr lang="en-US" sz="2400" i="1" dirty="0"/>
              <a:t>walked down the alley, I picked up the </a:t>
            </a:r>
            <a:r>
              <a:rPr lang="en-US" sz="2400" i="1" dirty="0" smtClean="0"/>
              <a:t>phone</a:t>
            </a:r>
            <a:r>
              <a:rPr lang="en-US" sz="2400" dirty="0"/>
              <a:t>,</a:t>
            </a:r>
            <a:r>
              <a:rPr lang="en-US" sz="2400" i="1" dirty="0" smtClean="0"/>
              <a:t> </a:t>
            </a:r>
            <a:r>
              <a:rPr lang="en-US" sz="2400" i="1" dirty="0"/>
              <a:t>I told Tony that he was going down if he didn't cough up the money by Saturday.  I thought about it, then shook my head.  I told myself I didn't care, but I picked up the paper anyway and glanced over the business column. </a:t>
            </a:r>
            <a:r>
              <a:rPr lang="en-US" sz="2400" i="1" dirty="0" smtClean="0"/>
              <a:t>“</a:t>
            </a:r>
            <a:endParaRPr lang="fr-FR" sz="2400" i="1" dirty="0"/>
          </a:p>
        </p:txBody>
      </p:sp>
    </p:spTree>
    <p:extLst>
      <p:ext uri="{BB962C8B-B14F-4D97-AF65-F5344CB8AC3E}">
        <p14:creationId xmlns:p14="http://schemas.microsoft.com/office/powerpoint/2010/main" val="932187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2548128" y="1640854"/>
            <a:ext cx="7059168" cy="3416320"/>
          </a:xfrm>
          <a:prstGeom prst="rect">
            <a:avLst/>
          </a:prstGeom>
        </p:spPr>
        <p:txBody>
          <a:bodyPr wrap="square">
            <a:spAutoFit/>
          </a:bodyPr>
          <a:lstStyle/>
          <a:p>
            <a:r>
              <a:rPr lang="en-US" sz="2400" dirty="0"/>
              <a:t>Third person narrative form is writing from the </a:t>
            </a:r>
            <a:r>
              <a:rPr lang="en-US" sz="2400" b="1" dirty="0" err="1"/>
              <a:t>omniscent</a:t>
            </a:r>
            <a:r>
              <a:rPr lang="en-US" sz="2400" dirty="0"/>
              <a:t> point of view.  Here, you use the he-she form.  As in</a:t>
            </a:r>
            <a:r>
              <a:rPr lang="en-US" sz="2400" b="1" dirty="0"/>
              <a:t>:</a:t>
            </a:r>
            <a:r>
              <a:rPr lang="en-US" sz="2400" dirty="0"/>
              <a:t> </a:t>
            </a:r>
            <a:r>
              <a:rPr lang="en-US" sz="2400" i="1" dirty="0"/>
              <a:t> </a:t>
            </a:r>
            <a:r>
              <a:rPr lang="en-US" sz="2400" i="1" dirty="0" smtClean="0"/>
              <a:t>”he </a:t>
            </a:r>
            <a:r>
              <a:rPr lang="en-US" sz="2400" i="1" dirty="0"/>
              <a:t>walked down the alley, she picked up the phone, and Jason told Tony that he was going down if he didn't cough up the money.  Mort thought about it, then shook his head.  And Cleary told himself that he didn't care, but picked up the paper </a:t>
            </a:r>
            <a:r>
              <a:rPr lang="en-US" sz="2400" i="1" dirty="0" smtClean="0"/>
              <a:t>anyway.”</a:t>
            </a:r>
            <a:endParaRPr lang="fr-FR" sz="2400" i="1" dirty="0"/>
          </a:p>
        </p:txBody>
      </p:sp>
    </p:spTree>
    <p:extLst>
      <p:ext uri="{BB962C8B-B14F-4D97-AF65-F5344CB8AC3E}">
        <p14:creationId xmlns:p14="http://schemas.microsoft.com/office/powerpoint/2010/main" val="189383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TM04033937[[fn=Traînée de condensation]]</Template>
  <TotalTime>572</TotalTime>
  <Words>439</Words>
  <Application>Microsoft Office PowerPoint</Application>
  <PresentationFormat>Grand écran</PresentationFormat>
  <Paragraphs>66</Paragraphs>
  <Slides>10</Slides>
  <Notes>0</Notes>
  <HiddenSlides>3</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10</vt:i4>
      </vt:variant>
    </vt:vector>
  </HeadingPairs>
  <TitlesOfParts>
    <vt:vector size="13" baseType="lpstr">
      <vt:lpstr>Arial</vt:lpstr>
      <vt:lpstr>Century Gothic</vt:lpstr>
      <vt:lpstr>Traînée de condensation</vt:lpstr>
      <vt:lpstr>Literature</vt:lpstr>
      <vt:lpstr>Présentation PowerPoint</vt:lpstr>
      <vt:lpstr>Literature</vt:lpstr>
      <vt:lpstr>What makes a piece of literature interesting?</vt:lpstr>
      <vt:lpstr>The Plot (storyline)</vt:lpstr>
      <vt:lpstr>Literary techniques</vt:lpstr>
      <vt:lpstr>Présentation PowerPoint</vt:lpstr>
      <vt:lpstr>Présentation PowerPoint</vt:lpstr>
      <vt:lpstr>Présentation PowerPoint</vt:lpstr>
      <vt:lpstr>Présentation PowerPoint</vt:lpstr>
    </vt:vector>
  </TitlesOfParts>
  <Company>Commission Scolaire des Bois-Francs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dc:title>
  <dc:creator>Guillaume Cyr</dc:creator>
  <cp:lastModifiedBy>Guillaume Cyr</cp:lastModifiedBy>
  <cp:revision>20</cp:revision>
  <dcterms:created xsi:type="dcterms:W3CDTF">2015-12-03T19:30:27Z</dcterms:created>
  <dcterms:modified xsi:type="dcterms:W3CDTF">2017-12-01T19:11:39Z</dcterms:modified>
</cp:coreProperties>
</file>